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306" r:id="rId3"/>
    <p:sldId id="309" r:id="rId4"/>
    <p:sldId id="308" r:id="rId5"/>
    <p:sldId id="310" r:id="rId6"/>
    <p:sldId id="311" r:id="rId7"/>
    <p:sldId id="267" r:id="rId8"/>
    <p:sldId id="269" r:id="rId9"/>
    <p:sldId id="281" r:id="rId10"/>
    <p:sldId id="315" r:id="rId11"/>
    <p:sldId id="262" r:id="rId12"/>
    <p:sldId id="285" r:id="rId13"/>
    <p:sldId id="314" r:id="rId14"/>
    <p:sldId id="261" r:id="rId15"/>
    <p:sldId id="331" r:id="rId16"/>
    <p:sldId id="277" r:id="rId17"/>
    <p:sldId id="279" r:id="rId18"/>
    <p:sldId id="329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 autoAdjust="0"/>
    <p:restoredTop sz="94830" autoAdjust="0"/>
  </p:normalViewPr>
  <p:slideViewPr>
    <p:cSldViewPr snapToGrid="0" snapToObjects="1">
      <p:cViewPr varScale="1">
        <p:scale>
          <a:sx n="121" d="100"/>
          <a:sy n="121" d="100"/>
        </p:scale>
        <p:origin x="1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0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9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0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8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7F529-5204-E545-A214-D8650B9B75E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28BDB-01B1-CF44-80C7-1E71E6C89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5284" y="357353"/>
            <a:ext cx="2478909" cy="16711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/>
              <a:t>Week 4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Bring your book to section this week!</a:t>
            </a:r>
          </a:p>
        </p:txBody>
      </p:sp>
      <p:pic>
        <p:nvPicPr>
          <p:cNvPr id="8" name="Content Placeholder 7" descr="Cartoon of two basketball players&#10;&#10;Description automatically generated">
            <a:extLst>
              <a:ext uri="{FF2B5EF4-FFF2-40B4-BE49-F238E27FC236}">
                <a16:creationId xmlns:a16="http://schemas.microsoft.com/office/drawing/2014/main" id="{A4432765-139E-83DD-5392-37E44855A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87" r="1" b="1"/>
          <a:stretch/>
        </p:blipFill>
        <p:spPr>
          <a:xfrm>
            <a:off x="475230" y="875810"/>
            <a:ext cx="5181762" cy="54383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522" y="5858828"/>
            <a:ext cx="4805178" cy="123363"/>
            <a:chOff x="7015162" y="5858828"/>
            <a:chExt cx="4300544" cy="12336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656992" y="2102070"/>
            <a:ext cx="3487008" cy="4635062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defTabSz="914400">
              <a:lnSpc>
                <a:spcPct val="90000"/>
              </a:lnSpc>
            </a:pPr>
            <a:endParaRPr lang="en-US" sz="6000" b="1" dirty="0"/>
          </a:p>
          <a:p>
            <a:pPr defTabSz="914400">
              <a:lnSpc>
                <a:spcPct val="90000"/>
              </a:lnSpc>
            </a:pPr>
            <a:r>
              <a:rPr lang="en-US" sz="6000" b="1" dirty="0"/>
              <a:t>Today: </a:t>
            </a:r>
          </a:p>
          <a:p>
            <a:pPr defTabSz="914400">
              <a:lnSpc>
                <a:spcPct val="90000"/>
              </a:lnSpc>
            </a:pPr>
            <a:br>
              <a:rPr lang="en-US" sz="6000" b="1" dirty="0"/>
            </a:br>
            <a:r>
              <a:rPr lang="en-US" sz="6000" b="1" dirty="0"/>
              <a:t>Foundation: </a:t>
            </a:r>
          </a:p>
          <a:p>
            <a:pPr defTabSz="914400">
              <a:lnSpc>
                <a:spcPct val="90000"/>
              </a:lnSpc>
            </a:pPr>
            <a:r>
              <a:rPr lang="en-US" sz="6000" b="1" dirty="0"/>
              <a:t>What this text is “about,” its message for middle schoolers and how conveyed by visuals</a:t>
            </a:r>
            <a:br>
              <a:rPr lang="en-US" sz="6000" b="1" dirty="0"/>
            </a:br>
            <a:br>
              <a:rPr lang="en-US" sz="6000" b="1" dirty="0"/>
            </a:br>
            <a:endParaRPr lang="en-US" sz="6000" b="1" dirty="0"/>
          </a:p>
          <a:p>
            <a:pPr defTabSz="914400">
              <a:lnSpc>
                <a:spcPct val="90000"/>
              </a:lnSpc>
            </a:pPr>
            <a:r>
              <a:rPr lang="en-US" sz="6000" b="1" dirty="0"/>
              <a:t>Complications: debate or critique above middle school messages</a:t>
            </a:r>
          </a:p>
          <a:p>
            <a:pPr defTabSz="914400">
              <a:lnSpc>
                <a:spcPct val="90000"/>
              </a:lnSpc>
            </a:pPr>
            <a:br>
              <a:rPr lang="en-US" sz="6000" b="1" dirty="0"/>
            </a:br>
            <a:endParaRPr lang="en-US" sz="6000" b="1" dirty="0"/>
          </a:p>
          <a:p>
            <a:pPr defTabSz="914400">
              <a:lnSpc>
                <a:spcPct val="90000"/>
              </a:lnSpc>
            </a:pPr>
            <a:r>
              <a:rPr lang="en-US" sz="6000" b="1" dirty="0"/>
              <a:t>I. Performance and transformation</a:t>
            </a:r>
          </a:p>
          <a:p>
            <a:pPr defTabSz="914400">
              <a:lnSpc>
                <a:spcPct val="90000"/>
              </a:lnSpc>
            </a:pPr>
            <a:endParaRPr lang="en-US" sz="6000" b="1" dirty="0"/>
          </a:p>
          <a:p>
            <a:pPr marL="285750" indent="-285750" defTabSz="914400">
              <a:lnSpc>
                <a:spcPct val="90000"/>
              </a:lnSpc>
              <a:buAutoNum type="romanUcPeriod"/>
            </a:pPr>
            <a:endParaRPr lang="en-US" sz="6000" b="1" dirty="0"/>
          </a:p>
          <a:p>
            <a:pPr defTabSz="914400">
              <a:lnSpc>
                <a:spcPct val="90000"/>
              </a:lnSpc>
            </a:pPr>
            <a:r>
              <a:rPr lang="en-US" sz="6000" b="1" dirty="0"/>
              <a:t>Wed: II. Consequences of animal substitution?</a:t>
            </a:r>
          </a:p>
          <a:p>
            <a:pPr defTabSz="914400">
              <a:lnSpc>
                <a:spcPct val="90000"/>
              </a:lnSpc>
            </a:pPr>
            <a:br>
              <a:rPr lang="en-US" sz="1200" dirty="0"/>
            </a:b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247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14260" y="3429000"/>
            <a:ext cx="3327991" cy="451884"/>
          </a:xfrm>
        </p:spPr>
        <p:txBody>
          <a:bodyPr>
            <a:normAutofit fontScale="90000"/>
          </a:bodyPr>
          <a:lstStyle/>
          <a:p>
            <a:pPr marL="0" indent="0"/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Comic Sans MS"/>
              <a:cs typeface="Comic Sans MS"/>
            </a:endParaRPr>
          </a:p>
        </p:txBody>
      </p:sp>
      <p:pic>
        <p:nvPicPr>
          <p:cNvPr id="7" name="Content Placeholder 6" descr="american-born-chinese-cov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77" r="-12277"/>
          <a:stretch>
            <a:fillRect/>
          </a:stretch>
        </p:blipFill>
        <p:spPr>
          <a:xfrm>
            <a:off x="536566" y="283780"/>
            <a:ext cx="5639353" cy="64572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013C9-6FB3-8403-9FA4-CFBAB46864F1}"/>
              </a:ext>
            </a:extLst>
          </p:cNvPr>
          <p:cNvSpPr txBox="1"/>
          <p:nvPr/>
        </p:nvSpPr>
        <p:spPr>
          <a:xfrm>
            <a:off x="6039293" y="1456660"/>
            <a:ext cx="2568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this cover illustration give clues as to the themes of this work? </a:t>
            </a:r>
          </a:p>
          <a:p>
            <a:endParaRPr lang="en-US" sz="2400" dirty="0"/>
          </a:p>
          <a:p>
            <a:r>
              <a:rPr lang="en-US" sz="2400" dirty="0"/>
              <a:t>What stands out to you about the design, graphics, color, wording or other choices made here? </a:t>
            </a:r>
          </a:p>
        </p:txBody>
      </p:sp>
    </p:spTree>
    <p:extLst>
      <p:ext uri="{BB962C8B-B14F-4D97-AF65-F5344CB8AC3E}">
        <p14:creationId xmlns:p14="http://schemas.microsoft.com/office/powerpoint/2010/main" val="24956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Comic Sans MS"/>
                <a:cs typeface="Comic Sans MS"/>
              </a:rPr>
              <a:t>transformation as duplicity:</a:t>
            </a:r>
          </a:p>
        </p:txBody>
      </p:sp>
      <p:pic>
        <p:nvPicPr>
          <p:cNvPr id="7" name="Content Placeholder 6" descr="forfeit your soul ab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3" r="-4143"/>
          <a:stretch>
            <a:fillRect/>
          </a:stretch>
        </p:blipFill>
        <p:spPr>
          <a:xfrm>
            <a:off x="-110967" y="1159347"/>
            <a:ext cx="7558095" cy="4156662"/>
          </a:xfrm>
        </p:spPr>
      </p:pic>
    </p:spTree>
    <p:extLst>
      <p:ext uri="{BB962C8B-B14F-4D97-AF65-F5344CB8AC3E}">
        <p14:creationId xmlns:p14="http://schemas.microsoft.com/office/powerpoint/2010/main" val="84517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28649_p_v7_aa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513"/>
            <a:ext cx="1648032" cy="2472048"/>
          </a:xfrm>
          <a:prstGeom prst="rect">
            <a:avLst/>
          </a:prstGeom>
        </p:spPr>
      </p:pic>
      <p:pic>
        <p:nvPicPr>
          <p:cNvPr id="8" name="Picture 7" descr="p182351_p_v7_a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49" y="0"/>
            <a:ext cx="2656897" cy="3985346"/>
          </a:xfrm>
          <a:prstGeom prst="rect">
            <a:avLst/>
          </a:prstGeom>
        </p:spPr>
      </p:pic>
      <p:pic>
        <p:nvPicPr>
          <p:cNvPr id="9" name="Picture 8" descr="p88481_d_v7_a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1561"/>
            <a:ext cx="3022600" cy="4533900"/>
          </a:xfrm>
          <a:prstGeom prst="rect">
            <a:avLst/>
          </a:prstGeom>
        </p:spPr>
      </p:pic>
      <p:pic>
        <p:nvPicPr>
          <p:cNvPr id="10" name="Picture 9" descr="p1569_p_v7_a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65" y="4712757"/>
            <a:ext cx="1843183" cy="2764775"/>
          </a:xfrm>
          <a:prstGeom prst="rect">
            <a:avLst/>
          </a:prstGeom>
        </p:spPr>
      </p:pic>
      <p:pic>
        <p:nvPicPr>
          <p:cNvPr id="11" name="Picture 10" descr="p691_p_v7_a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84" y="2452260"/>
            <a:ext cx="2937160" cy="4405740"/>
          </a:xfrm>
          <a:prstGeom prst="rect">
            <a:avLst/>
          </a:prstGeom>
        </p:spPr>
      </p:pic>
      <p:pic>
        <p:nvPicPr>
          <p:cNvPr id="12" name="Picture 11" descr="p32185_d_v7_a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34" y="1608379"/>
            <a:ext cx="2069585" cy="3104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29448" y="949064"/>
            <a:ext cx="256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body swap films</a:t>
            </a:r>
          </a:p>
        </p:txBody>
      </p:sp>
      <p:pic>
        <p:nvPicPr>
          <p:cNvPr id="3" name="Picture 2" descr="MV5BOTg3MjE1NjY2OV5BMl5BanBnXkFtZTcwNTc1Mjk3OA@@._V1_SX214_AL_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12" y="707886"/>
            <a:ext cx="1401944" cy="21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a bakery cafe&#10;&#10;Description automatically generated">
            <a:extLst>
              <a:ext uri="{FF2B5EF4-FFF2-40B4-BE49-F238E27FC236}">
                <a16:creationId xmlns:a16="http://schemas.microsoft.com/office/drawing/2014/main" id="{AC0DD3CA-2A98-FAFD-C7A9-39B076C17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43" b="1936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8153" y="664308"/>
            <a:ext cx="3262923" cy="1465384"/>
          </a:xfrm>
        </p:spPr>
        <p:txBody>
          <a:bodyPr/>
          <a:lstStyle/>
          <a:p>
            <a:r>
              <a:rPr lang="en-US" dirty="0">
                <a:latin typeface="Comic Sans MS"/>
                <a:cs typeface="Comic Sans MS"/>
              </a:rPr>
              <a:t>“Change!”</a:t>
            </a:r>
          </a:p>
        </p:txBody>
      </p:sp>
      <p:pic>
        <p:nvPicPr>
          <p:cNvPr id="5" name="Content Placeholder 4" descr="vf-cover-bruce-jenner-july-2015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59" r="-46559"/>
          <a:stretch>
            <a:fillRect/>
          </a:stretch>
        </p:blipFill>
        <p:spPr>
          <a:xfrm>
            <a:off x="742536" y="3349624"/>
            <a:ext cx="4516855" cy="3508375"/>
          </a:xfrm>
        </p:spPr>
      </p:pic>
      <p:pic>
        <p:nvPicPr>
          <p:cNvPr id="6" name="Content Placeholder 5" descr="Rachel-Dolezal-Split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29"/>
          <a:stretch>
            <a:fillRect/>
          </a:stretch>
        </p:blipFill>
        <p:spPr>
          <a:xfrm>
            <a:off x="4960815" y="3349625"/>
            <a:ext cx="4038600" cy="3508375"/>
          </a:xfrm>
        </p:spPr>
      </p:pic>
      <p:pic>
        <p:nvPicPr>
          <p:cNvPr id="7" name="Picture 6" descr="celebrities-geek-chic-11132010-07-580x43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9" y="0"/>
            <a:ext cx="4105031" cy="3078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893AEE-5A8D-4742-B78E-2A43E97D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452" y="4800599"/>
            <a:ext cx="1981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2908803" cy="4666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more than meets the ey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55" r="-14955"/>
          <a:stretch>
            <a:fillRect/>
          </a:stretch>
        </p:blipFill>
        <p:spPr>
          <a:xfrm>
            <a:off x="5285126" y="159793"/>
            <a:ext cx="4358201" cy="499027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95913" y="1786759"/>
            <a:ext cx="4717521" cy="4798191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endParaRPr lang="en-US" sz="2000" b="1" dirty="0"/>
          </a:p>
          <a:p>
            <a:r>
              <a:rPr lang="en-US" sz="2000" dirty="0"/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E22FB-8255-3BFB-1F52-0FF347A1A626}"/>
              </a:ext>
            </a:extLst>
          </p:cNvPr>
          <p:cNvSpPr txBox="1"/>
          <p:nvPr/>
        </p:nvSpPr>
        <p:spPr>
          <a:xfrm>
            <a:off x="672662" y="1965434"/>
            <a:ext cx="4340772" cy="229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Comic Sans MS"/>
                <a:cs typeface="Comic Sans MS"/>
              </a:rPr>
              <a:t>ABC</a:t>
            </a:r>
            <a:r>
              <a:rPr lang="en-US" sz="2800" b="1" dirty="0">
                <a:latin typeface="Comic Sans MS"/>
                <a:cs typeface="Comic Sans MS"/>
              </a:rPr>
              <a:t>’s resolution is invested in the restoration of “true forms,” but is this what the text </a:t>
            </a:r>
            <a:r>
              <a:rPr lang="en-US" sz="2800" b="1" i="1" dirty="0">
                <a:latin typeface="Comic Sans MS"/>
                <a:cs typeface="Comic Sans MS"/>
              </a:rPr>
              <a:t>shows</a:t>
            </a:r>
            <a:r>
              <a:rPr lang="en-US" sz="2800" b="1" dirty="0">
                <a:latin typeface="Comic Sans MS"/>
                <a:cs typeface="Comic Sans MS"/>
              </a:rPr>
              <a:t>?</a:t>
            </a:r>
            <a:endParaRPr lang="en-US" sz="28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8171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degrees of authenticity?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Monkey </a:t>
            </a:r>
            <a:r>
              <a:rPr lang="en-US"/>
              <a:t>King as Chin-</a:t>
            </a:r>
            <a:r>
              <a:rPr lang="en-US" dirty="0" err="1"/>
              <a:t>Kee</a:t>
            </a:r>
            <a:r>
              <a:rPr lang="en-US" dirty="0"/>
              <a:t> as William Hung as Ricky Martin aka Enrique Martín Morales </a:t>
            </a:r>
          </a:p>
        </p:txBody>
      </p:sp>
      <p:pic>
        <p:nvPicPr>
          <p:cNvPr id="7" name="Content Placeholder 6" descr="abc she bangs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" b="157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57642" y="5145307"/>
            <a:ext cx="3530941" cy="1143000"/>
          </a:xfrm>
        </p:spPr>
        <p:txBody>
          <a:bodyPr>
            <a:noAutofit/>
          </a:bodyPr>
          <a:lstStyle/>
          <a:p>
            <a:r>
              <a:rPr lang="en-US" sz="1600" dirty="0"/>
              <a:t>Jin and Wei-Chin </a:t>
            </a:r>
            <a:r>
              <a:rPr lang="en-US" sz="1600" i="1" dirty="0"/>
              <a:t>as </a:t>
            </a:r>
            <a:r>
              <a:rPr lang="en-US" sz="1600" dirty="0" err="1"/>
              <a:t>Youtube’s</a:t>
            </a:r>
            <a:r>
              <a:rPr lang="en-US" sz="1600" dirty="0"/>
              <a:t> “Two Chinese Boys” as the Backstreet Boys as the Houston Rockets</a:t>
            </a:r>
          </a:p>
        </p:txBody>
      </p:sp>
      <p:pic>
        <p:nvPicPr>
          <p:cNvPr id="8" name="Content Placeholder 7" descr="you tube abc.jp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r="6192"/>
          <a:stretch>
            <a:fillRect/>
          </a:stretch>
        </p:blipFill>
        <p:spPr>
          <a:xfrm>
            <a:off x="5357642" y="1854994"/>
            <a:ext cx="3298027" cy="3224191"/>
          </a:xfrm>
        </p:spPr>
      </p:pic>
    </p:spTree>
    <p:extLst>
      <p:ext uri="{BB962C8B-B14F-4D97-AF65-F5344CB8AC3E}">
        <p14:creationId xmlns:p14="http://schemas.microsoft.com/office/powerpoint/2010/main" val="157401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6553200" cy="630846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Reading Images with and against the text</a:t>
            </a:r>
            <a:br>
              <a:rPr lang="en-US" sz="2800" dirty="0"/>
            </a:br>
            <a:r>
              <a:rPr lang="en-US" sz="2700" b="1" dirty="0"/>
              <a:t> </a:t>
            </a:r>
            <a:br>
              <a:rPr lang="en-US" sz="2700" dirty="0"/>
            </a:br>
            <a:r>
              <a:rPr lang="en-US" sz="2700" dirty="0"/>
              <a:t>Does </a:t>
            </a:r>
            <a:r>
              <a:rPr lang="en-US" sz="2700" i="1" dirty="0"/>
              <a:t>American Born Chinese</a:t>
            </a:r>
            <a:r>
              <a:rPr lang="en-US" sz="2700" dirty="0"/>
              <a:t> validate the notion of one’s “true form”? 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Or do multiple impersonations, shape-shifting, and imposture counter notions of the authentic, a ”true form”?  </a:t>
            </a:r>
            <a:br>
              <a:rPr lang="en-US" sz="2700" dirty="0"/>
            </a:br>
            <a:br>
              <a:rPr lang="en-US" sz="2700" dirty="0"/>
            </a:br>
            <a:r>
              <a:rPr lang="en-US" sz="2400" dirty="0"/>
              <a:t>What might be the significance of layering so many examples of imposture within one text?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Content Placeholder 3" descr="yang 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926" r="-75926"/>
          <a:stretch>
            <a:fillRect/>
          </a:stretch>
        </p:blipFill>
        <p:spPr>
          <a:xfrm>
            <a:off x="5552380" y="3509005"/>
            <a:ext cx="4963529" cy="2729750"/>
          </a:xfrm>
        </p:spPr>
      </p:pic>
      <p:sp>
        <p:nvSpPr>
          <p:cNvPr id="3" name="TextBox 2"/>
          <p:cNvSpPr txBox="1"/>
          <p:nvPr/>
        </p:nvSpPr>
        <p:spPr>
          <a:xfrm>
            <a:off x="7157544" y="2764221"/>
            <a:ext cx="1834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 am not the real Gene Yang</a:t>
            </a:r>
          </a:p>
        </p:txBody>
      </p:sp>
    </p:spTree>
    <p:extLst>
      <p:ext uri="{BB962C8B-B14F-4D97-AF65-F5344CB8AC3E}">
        <p14:creationId xmlns:p14="http://schemas.microsoft.com/office/powerpoint/2010/main" val="420126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A3F9-9FC9-FC46-8A2E-E5EFB66C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5" y="1397875"/>
            <a:ext cx="2333296" cy="4477407"/>
          </a:xfrm>
        </p:spPr>
        <p:txBody>
          <a:bodyPr>
            <a:normAutofit/>
          </a:bodyPr>
          <a:lstStyle/>
          <a:p>
            <a:br>
              <a:rPr lang="en-US" sz="2025" dirty="0"/>
            </a:br>
            <a:br>
              <a:rPr lang="en-US" sz="2025" dirty="0"/>
            </a:b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D8E54-8482-8C47-A05E-BF78D1B53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38" y="-99778"/>
            <a:ext cx="4814173" cy="7057555"/>
          </a:xfrm>
        </p:spPr>
      </p:pic>
    </p:spTree>
    <p:extLst>
      <p:ext uri="{BB962C8B-B14F-4D97-AF65-F5344CB8AC3E}">
        <p14:creationId xmlns:p14="http://schemas.microsoft.com/office/powerpoint/2010/main" val="181007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88317" cy="48210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 descr="transform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83" r="-89083"/>
          <a:stretch>
            <a:fillRect/>
          </a:stretch>
        </p:blipFill>
        <p:spPr>
          <a:xfrm>
            <a:off x="-2180370" y="2501900"/>
            <a:ext cx="7920737" cy="4356100"/>
          </a:xfrm>
        </p:spPr>
      </p:pic>
      <p:sp>
        <p:nvSpPr>
          <p:cNvPr id="6" name="Rectangle 5"/>
          <p:cNvSpPr/>
          <p:nvPr/>
        </p:nvSpPr>
        <p:spPr>
          <a:xfrm>
            <a:off x="3573517" y="840829"/>
            <a:ext cx="51290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How can </a:t>
            </a:r>
            <a:r>
              <a:rPr lang="en-US" sz="2800" i="1" dirty="0"/>
              <a:t>ABC</a:t>
            </a:r>
            <a:r>
              <a:rPr lang="en-US" sz="2800" dirty="0"/>
              <a:t> help us unpack the  association between who we </a:t>
            </a:r>
            <a:r>
              <a:rPr lang="en-US" sz="2800" b="1" dirty="0"/>
              <a:t>are </a:t>
            </a:r>
            <a:r>
              <a:rPr lang="en-US" sz="2800" dirty="0"/>
              <a:t>and </a:t>
            </a:r>
            <a:r>
              <a:rPr lang="en-US" sz="2800" b="1" dirty="0"/>
              <a:t>how we appear</a:t>
            </a:r>
            <a:r>
              <a:rPr lang="en-US" sz="2800" dirty="0"/>
              <a:t> to others? </a:t>
            </a:r>
          </a:p>
          <a:p>
            <a:endParaRPr lang="en-US" sz="2800" dirty="0"/>
          </a:p>
          <a:p>
            <a:r>
              <a:rPr lang="en-US" sz="2800" dirty="0"/>
              <a:t>What is “us” and what is a (expected, coerced, conditioned) performance of an identity?</a:t>
            </a:r>
          </a:p>
          <a:p>
            <a:endParaRPr lang="en-US" sz="28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3056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960D-81EB-B64D-8F6C-B2E6FA8C4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84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animal multiculturalism?</a:t>
            </a:r>
            <a:br>
              <a:rPr lang="en-US" dirty="0"/>
            </a:br>
            <a:r>
              <a:rPr lang="en-US" dirty="0"/>
              <a:t>species diversity?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21294-F9F6-4149-82E6-C0F527069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623" y="1495116"/>
            <a:ext cx="5307190" cy="5671410"/>
          </a:xfrm>
        </p:spPr>
      </p:pic>
    </p:spTree>
    <p:extLst>
      <p:ext uri="{BB962C8B-B14F-4D97-AF65-F5344CB8AC3E}">
        <p14:creationId xmlns:p14="http://schemas.microsoft.com/office/powerpoint/2010/main" val="96136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/>
              <a:t>Is race in this picture?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/>
              <a:t>Miss </a:t>
            </a:r>
            <a:r>
              <a:rPr lang="en-US" sz="2200" dirty="0" err="1"/>
              <a:t>Bindergarten’s</a:t>
            </a:r>
            <a:r>
              <a:rPr lang="en-US" sz="2200" dirty="0"/>
              <a:t> Kindergarten series, Slate and Wolff, 1996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022B8-2503-5249-B39A-3B74CF802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88" y="1600200"/>
            <a:ext cx="8158024" cy="4525963"/>
          </a:xfrm>
        </p:spPr>
      </p:pic>
    </p:spTree>
    <p:extLst>
      <p:ext uri="{BB962C8B-B14F-4D97-AF65-F5344CB8AC3E}">
        <p14:creationId xmlns:p14="http://schemas.microsoft.com/office/powerpoint/2010/main" val="203637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9540" y="239091"/>
            <a:ext cx="2288474" cy="822946"/>
          </a:xfrm>
        </p:spPr>
        <p:txBody>
          <a:bodyPr>
            <a:normAutofit/>
          </a:bodyPr>
          <a:lstStyle/>
          <a:p>
            <a:r>
              <a:rPr lang="en-US" dirty="0"/>
              <a:t>racial trauma by proxy?</a:t>
            </a:r>
          </a:p>
        </p:txBody>
      </p:sp>
      <p:pic>
        <p:nvPicPr>
          <p:cNvPr id="5" name="Content Placeholder 4" descr="Yuko crying_Page_17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1062037"/>
            <a:ext cx="4762501" cy="510063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075" dirty="0"/>
              <a:t>“We expect a white child to find it easy to identify with an </a:t>
            </a:r>
            <a:r>
              <a:rPr lang="en-US" sz="3075" b="1" dirty="0"/>
              <a:t>animal</a:t>
            </a:r>
            <a:r>
              <a:rPr lang="en-US" sz="3075" dirty="0"/>
              <a:t> but not with a black character.  Is the child further removed from a person of another race than another species?</a:t>
            </a:r>
          </a:p>
          <a:p>
            <a:r>
              <a:rPr lang="en-US" sz="3075" dirty="0"/>
              <a:t> That’s ludicrous.” </a:t>
            </a:r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475" dirty="0"/>
              <a:t>Kathleen Horning, Director, </a:t>
            </a:r>
          </a:p>
          <a:p>
            <a:r>
              <a:rPr lang="en-US" sz="2475" dirty="0"/>
              <a:t>Cooperative Children’s Book Center, UW 2016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15" y="164122"/>
            <a:ext cx="8417170" cy="24314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Do animal proxies “count” as ”Asian,” as multicultural content?</a:t>
            </a:r>
            <a:br>
              <a:rPr lang="en-US" sz="2800" dirty="0"/>
            </a:br>
            <a:br>
              <a:rPr lang="en-US" sz="2800" i="1" dirty="0"/>
            </a:br>
            <a:r>
              <a:rPr lang="en-US" sz="2700" i="1" dirty="0"/>
              <a:t>Hensel and Gretel: Ninja Chicks</a:t>
            </a:r>
            <a:r>
              <a:rPr lang="en-US" sz="2700" dirty="0"/>
              <a:t>, 2016</a:t>
            </a:r>
            <a:br>
              <a:rPr lang="en-US" sz="2700" dirty="0"/>
            </a:br>
            <a:r>
              <a:rPr lang="en-US" sz="2700" dirty="0"/>
              <a:t>Corey Rosen Schwartz, Rebecca Gomez, Dan Santat </a:t>
            </a:r>
            <a:br>
              <a:rPr lang="en-US" sz="1800" dirty="0"/>
            </a:br>
            <a:br>
              <a:rPr lang="en-US" sz="1800" dirty="0"/>
            </a:br>
            <a:r>
              <a:rPr lang="en-US" sz="2200" dirty="0">
                <a:solidFill>
                  <a:srgbClr val="FF0000"/>
                </a:solidFill>
              </a:rPr>
              <a:t>(Yes and no: This book counts because illustrator Dan Santat is Thai American)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Content Placeholder 3" descr="hensel and gretel 0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3" b="7433"/>
          <a:stretch>
            <a:fillRect/>
          </a:stretch>
        </p:blipFill>
        <p:spPr>
          <a:xfrm>
            <a:off x="363415" y="2595612"/>
            <a:ext cx="8229600" cy="4262388"/>
          </a:xfrm>
        </p:spPr>
      </p:pic>
    </p:spTree>
    <p:extLst>
      <p:ext uri="{BB962C8B-B14F-4D97-AF65-F5344CB8AC3E}">
        <p14:creationId xmlns:p14="http://schemas.microsoft.com/office/powerpoint/2010/main" val="367418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0883" y="1351922"/>
            <a:ext cx="3586472" cy="415415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2400" dirty="0"/>
              <a:t>Reason for </a:t>
            </a:r>
            <a:r>
              <a:rPr lang="en-US" sz="2400" i="1" dirty="0"/>
              <a:t>ABC</a:t>
            </a:r>
            <a:r>
              <a:rPr lang="en-US" sz="2400" dirty="0"/>
              <a:t>’s awards: </a:t>
            </a:r>
            <a:br>
              <a:rPr lang="en-US" sz="2400" dirty="0"/>
            </a:br>
            <a:r>
              <a:rPr lang="en-US" sz="2400" dirty="0"/>
              <a:t>graphic novel form</a:t>
            </a:r>
            <a:br>
              <a:rPr lang="en-US" sz="2400" dirty="0"/>
            </a:br>
            <a:r>
              <a:rPr lang="en-US" sz="2400" dirty="0"/>
              <a:t>message to young people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--Foundation: </a:t>
            </a:r>
            <a:br>
              <a:rPr lang="en-US" sz="2400" dirty="0"/>
            </a:br>
            <a:r>
              <a:rPr lang="en-US" sz="2400" dirty="0"/>
              <a:t>how the novel develops its message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close reading –interpretation as method</a:t>
            </a: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Comic Sans MS"/>
              <a:cs typeface="Comic Sans MS"/>
            </a:endParaRPr>
          </a:p>
        </p:txBody>
      </p:sp>
      <p:pic>
        <p:nvPicPr>
          <p:cNvPr id="7" name="Content Placeholder 6" descr="american-born-chinese-cov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77" r="-12277"/>
          <a:stretch>
            <a:fillRect/>
          </a:stretch>
        </p:blipFill>
        <p:spPr>
          <a:xfrm>
            <a:off x="-420364" y="200382"/>
            <a:ext cx="5639353" cy="6457235"/>
          </a:xfrm>
        </p:spPr>
      </p:pic>
    </p:spTree>
    <p:extLst>
      <p:ext uri="{BB962C8B-B14F-4D97-AF65-F5344CB8AC3E}">
        <p14:creationId xmlns:p14="http://schemas.microsoft.com/office/powerpoint/2010/main" val="140642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in 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14" y="-522289"/>
            <a:ext cx="1440222" cy="3422311"/>
          </a:xfrm>
          <a:prstGeom prst="rect">
            <a:avLst/>
          </a:prstGeom>
        </p:spPr>
      </p:pic>
      <p:pic>
        <p:nvPicPr>
          <p:cNvPr id="7" name="Picture 6" descr="abc monkey 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" y="3009986"/>
            <a:ext cx="3812263" cy="3906978"/>
          </a:xfrm>
          <a:prstGeom prst="rect">
            <a:avLst/>
          </a:prstGeom>
        </p:spPr>
      </p:pic>
      <p:pic>
        <p:nvPicPr>
          <p:cNvPr id="8" name="Picture 7" descr="49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8" y="854654"/>
            <a:ext cx="5069157" cy="31218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9545" y="4908821"/>
            <a:ext cx="4249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/>
                <a:cs typeface="Comic Sans MS"/>
              </a:rPr>
              <a:t>3 converging narratives: the Monkey King, Jin, and “Danny”</a:t>
            </a:r>
          </a:p>
        </p:txBody>
      </p:sp>
    </p:spTree>
    <p:extLst>
      <p:ext uri="{BB962C8B-B14F-4D97-AF65-F5344CB8AC3E}">
        <p14:creationId xmlns:p14="http://schemas.microsoft.com/office/powerpoint/2010/main" val="104216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15" y="534390"/>
            <a:ext cx="3121296" cy="90213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Internalized racial trauma: </a:t>
            </a:r>
            <a:br>
              <a:rPr lang="en-US" sz="2400" dirty="0"/>
            </a:br>
            <a:r>
              <a:rPr lang="en-US" dirty="0"/>
              <a:t>“hallucinatory whiteness” </a:t>
            </a:r>
            <a:endParaRPr lang="en-US" sz="2400" dirty="0"/>
          </a:p>
        </p:txBody>
      </p:sp>
      <p:pic>
        <p:nvPicPr>
          <p:cNvPr id="5" name="Content Placeholder 4" descr="abc crop jin transform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578" b="-107578"/>
          <a:stretch>
            <a:fillRect/>
          </a:stretch>
        </p:blipFill>
        <p:spPr>
          <a:xfrm>
            <a:off x="3741306" y="159491"/>
            <a:ext cx="4544329" cy="520339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218" y="1733407"/>
            <a:ext cx="3121296" cy="5224029"/>
          </a:xfrm>
        </p:spPr>
        <p:txBody>
          <a:bodyPr>
            <a:noAutofit/>
          </a:bodyPr>
          <a:lstStyle/>
          <a:p>
            <a:r>
              <a:rPr lang="en-US" sz="2000" dirty="0"/>
              <a:t>“Is it so bad to grow up Asian in America?  One might be forgiven for asking upon encountering </a:t>
            </a:r>
            <a:r>
              <a:rPr lang="en-US" sz="2000" i="1" dirty="0"/>
              <a:t>American Born Chinese</a:t>
            </a:r>
            <a:r>
              <a:rPr lang="en-US" sz="2000" dirty="0"/>
              <a:t> . . . . After all, </a:t>
            </a:r>
            <a:r>
              <a:rPr lang="en-US" sz="2000" i="1" dirty="0"/>
              <a:t>Asians are widely perceived to have it easier </a:t>
            </a:r>
            <a:r>
              <a:rPr lang="en-US" sz="2000" dirty="0"/>
              <a:t>than other minorities in the United States. . . .Yang makes growing up Chinese in California seem positively terrifying.” </a:t>
            </a:r>
          </a:p>
          <a:p>
            <a:endParaRPr lang="en-US" sz="2000" dirty="0"/>
          </a:p>
          <a:p>
            <a:r>
              <a:rPr lang="en-US" sz="1600" i="1" dirty="0"/>
              <a:t>New York Times Book Review</a:t>
            </a:r>
            <a:r>
              <a:rPr lang="en-US" sz="1600" dirty="0"/>
              <a:t>, 2006, emphasis mine</a:t>
            </a:r>
          </a:p>
        </p:txBody>
      </p:sp>
    </p:spTree>
    <p:extLst>
      <p:ext uri="{BB962C8B-B14F-4D97-AF65-F5344CB8AC3E}">
        <p14:creationId xmlns:p14="http://schemas.microsoft.com/office/powerpoint/2010/main" val="25718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160669" y="140034"/>
            <a:ext cx="5908871" cy="873480"/>
          </a:xfrm>
        </p:spPr>
        <p:txBody>
          <a:bodyPr>
            <a:normAutofit/>
          </a:bodyPr>
          <a:lstStyle/>
          <a:p>
            <a:pPr algn="l"/>
            <a:r>
              <a:rPr lang="en-US" sz="3200" i="1" dirty="0">
                <a:latin typeface="Comic Sans MS"/>
                <a:cs typeface="Comic Sans MS"/>
              </a:rPr>
              <a:t>ABC</a:t>
            </a:r>
            <a:r>
              <a:rPr lang="en-US" sz="3200" dirty="0">
                <a:latin typeface="Comic Sans MS"/>
                <a:cs typeface="Comic Sans MS"/>
              </a:rPr>
              <a:t>’s conflict: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713969" y="2503253"/>
            <a:ext cx="3944590" cy="10257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Comic Sans MS"/>
                <a:cs typeface="Comic Sans MS"/>
              </a:rPr>
              <a:t>. . . and resolution:</a:t>
            </a:r>
          </a:p>
        </p:txBody>
      </p:sp>
      <p:pic>
        <p:nvPicPr>
          <p:cNvPr id="14" name="Picture 13" descr="abc jin to danny 1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9" y="1013514"/>
            <a:ext cx="4179530" cy="4187973"/>
          </a:xfrm>
          <a:prstGeom prst="rect">
            <a:avLst/>
          </a:prstGeom>
        </p:spPr>
      </p:pic>
      <p:pic>
        <p:nvPicPr>
          <p:cNvPr id="15" name="Picture 14" descr="abc 223 good to be a monk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69" y="3573876"/>
            <a:ext cx="4543038" cy="32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8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555</Words>
  <Application>Microsoft Macintosh PowerPoint</Application>
  <PresentationFormat>On-screen Show (4:3)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Comic Sans MS</vt:lpstr>
      <vt:lpstr>Office Theme</vt:lpstr>
      <vt:lpstr>Week 4   Bring your book to section this week!</vt:lpstr>
      <vt:lpstr>animal multiculturalism? species diversity? </vt:lpstr>
      <vt:lpstr>Is race in this picture?  Miss Bindergarten’s Kindergarten series, Slate and Wolff, 1996</vt:lpstr>
      <vt:lpstr>racial trauma by proxy?</vt:lpstr>
      <vt:lpstr>Do animal proxies “count” as ”Asian,” as multicultural content?  Hensel and Gretel: Ninja Chicks, 2016 Corey Rosen Schwartz, Rebecca Gomez, Dan Santat   (Yes and no: This book counts because illustrator Dan Santat is Thai American) </vt:lpstr>
      <vt:lpstr>Reason for ABC’s awards:  graphic novel form message to young people  --Foundation:  how the novel develops its message  close reading –interpretation as method  </vt:lpstr>
      <vt:lpstr>PowerPoint Presentation</vt:lpstr>
      <vt:lpstr>Internalized racial trauma:  “hallucinatory whiteness” </vt:lpstr>
      <vt:lpstr>ABC’s conflict:</vt:lpstr>
      <vt:lpstr>  </vt:lpstr>
      <vt:lpstr>transformation as duplicity:</vt:lpstr>
      <vt:lpstr>PowerPoint Presentation</vt:lpstr>
      <vt:lpstr>PowerPoint Presentation</vt:lpstr>
      <vt:lpstr>“Change!”</vt:lpstr>
      <vt:lpstr>PowerPoint Presentation</vt:lpstr>
      <vt:lpstr>degrees of authenticity?</vt:lpstr>
      <vt:lpstr>Reading Images with and against the text   Does American Born Chinese validate the notion of one’s “true form”?   Or do multiple impersonations, shape-shifting, and imposture counter notions of the authentic, a ”true form”?    What might be the significance of layering so many examples of imposture within one text? </vt:lpstr>
      <vt:lpstr>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Bounce title entrance effect</dc:title>
  <dc:creator>IRH Fellow</dc:creator>
  <cp:lastModifiedBy>Leslie Bow</cp:lastModifiedBy>
  <cp:revision>127</cp:revision>
  <dcterms:created xsi:type="dcterms:W3CDTF">2015-08-26T18:48:47Z</dcterms:created>
  <dcterms:modified xsi:type="dcterms:W3CDTF">2023-09-26T20:44:29Z</dcterms:modified>
</cp:coreProperties>
</file>